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56" r:id="rId2"/>
    <p:sldId id="257" r:id="rId3"/>
    <p:sldId id="576" r:id="rId4"/>
    <p:sldId id="514" r:id="rId5"/>
    <p:sldId id="515" r:id="rId6"/>
    <p:sldId id="516" r:id="rId7"/>
    <p:sldId id="517" r:id="rId8"/>
    <p:sldId id="518" r:id="rId9"/>
    <p:sldId id="519" r:id="rId10"/>
    <p:sldId id="520" r:id="rId11"/>
    <p:sldId id="521" r:id="rId12"/>
    <p:sldId id="559" r:id="rId13"/>
    <p:sldId id="563" r:id="rId14"/>
    <p:sldId id="569" r:id="rId15"/>
    <p:sldId id="570" r:id="rId16"/>
    <p:sldId id="571" r:id="rId17"/>
    <p:sldId id="567" r:id="rId18"/>
    <p:sldId id="568" r:id="rId19"/>
    <p:sldId id="560" r:id="rId20"/>
    <p:sldId id="522" r:id="rId21"/>
    <p:sldId id="523" r:id="rId22"/>
    <p:sldId id="525" r:id="rId23"/>
    <p:sldId id="562" r:id="rId24"/>
    <p:sldId id="540" r:id="rId25"/>
    <p:sldId id="541" r:id="rId26"/>
    <p:sldId id="542" r:id="rId27"/>
    <p:sldId id="579" r:id="rId28"/>
    <p:sldId id="543" r:id="rId29"/>
    <p:sldId id="544" r:id="rId30"/>
    <p:sldId id="577" r:id="rId31"/>
    <p:sldId id="548" r:id="rId32"/>
    <p:sldId id="546" r:id="rId33"/>
    <p:sldId id="545" r:id="rId34"/>
    <p:sldId id="580" r:id="rId35"/>
    <p:sldId id="553" r:id="rId36"/>
    <p:sldId id="551" r:id="rId37"/>
    <p:sldId id="552" r:id="rId38"/>
    <p:sldId id="313" r:id="rId39"/>
    <p:sldId id="314" r:id="rId40"/>
    <p:sldId id="316" r:id="rId41"/>
    <p:sldId id="526" r:id="rId42"/>
    <p:sldId id="534" r:id="rId43"/>
    <p:sldId id="527" r:id="rId44"/>
    <p:sldId id="311" r:id="rId45"/>
    <p:sldId id="529" r:id="rId46"/>
    <p:sldId id="530" r:id="rId47"/>
    <p:sldId id="533" r:id="rId48"/>
    <p:sldId id="535" r:id="rId49"/>
    <p:sldId id="558" r:id="rId50"/>
    <p:sldId id="554" r:id="rId51"/>
    <p:sldId id="555" r:id="rId52"/>
    <p:sldId id="581" r:id="rId53"/>
    <p:sldId id="537" r:id="rId54"/>
    <p:sldId id="260" r:id="rId55"/>
    <p:sldId id="564" r:id="rId56"/>
    <p:sldId id="565" r:id="rId57"/>
    <p:sldId id="566" r:id="rId58"/>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p:restoredTop sz="94830"/>
  </p:normalViewPr>
  <p:slideViewPr>
    <p:cSldViewPr>
      <p:cViewPr varScale="1">
        <p:scale>
          <a:sx n="121" d="100"/>
          <a:sy n="121" d="100"/>
        </p:scale>
        <p:origin x="664" y="176"/>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6/16/24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6/16/24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73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124336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420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123666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22</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23</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46</a:t>
            </a:fld>
            <a:endParaRPr lang="en-US"/>
          </a:p>
        </p:txBody>
      </p:sp>
    </p:spTree>
    <p:extLst>
      <p:ext uri="{BB962C8B-B14F-4D97-AF65-F5344CB8AC3E}">
        <p14:creationId xmlns:p14="http://schemas.microsoft.com/office/powerpoint/2010/main" val="8459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35527789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138731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8200" y="365129"/>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0195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4CAF11F4-164A-1046-9BA3-69E3EC6F6651}"/>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6024D935-8AA5-AD4A-97DB-2C98D46C4C33}"/>
              </a:ext>
            </a:extLst>
          </p:cNvPr>
          <p:cNvSpPr txBox="1">
            <a:spLocks noChangeArrowheads="1"/>
          </p:cNvSpPr>
          <p:nvPr userDrawn="1"/>
        </p:nvSpPr>
        <p:spPr bwMode="auto">
          <a:xfrm>
            <a:off x="227541" y="6461449"/>
            <a:ext cx="4428299"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0</a:t>
            </a:r>
          </a:p>
        </p:txBody>
      </p:sp>
      <p:sp>
        <p:nvSpPr>
          <p:cNvPr id="9" name="TextBox 8">
            <a:extLst>
              <a:ext uri="{FF2B5EF4-FFF2-40B4-BE49-F238E27FC236}">
                <a16:creationId xmlns:a16="http://schemas.microsoft.com/office/drawing/2014/main" id="{65BE47AC-F418-8F43-80B5-6915916B72B4}"/>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2" name="TextBox 1">
            <a:extLst>
              <a:ext uri="{FF2B5EF4-FFF2-40B4-BE49-F238E27FC236}">
                <a16:creationId xmlns:a16="http://schemas.microsoft.com/office/drawing/2014/main" id="{08720A5B-B2A6-C449-9DA8-9A8EFC0DBA6B}"/>
              </a:ext>
            </a:extLst>
          </p:cNvPr>
          <p:cNvSpPr txBox="1"/>
          <p:nvPr userDrawn="1"/>
        </p:nvSpPr>
        <p:spPr>
          <a:xfrm>
            <a:off x="5885848" y="6471293"/>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hyperlink" Target="http://www.biostars.org/p/702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ws.amazon.com/console/" TargetMode="External"/><Relationship Id="rId2" Type="http://schemas.openxmlformats.org/officeDocument/2006/relationships/hyperlink" Target="https://rnabio.org/module-00-setup/0000/06/01/Intro_to_AW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rnabio.org/module-00-setup/0000/07/01/Log_into_AW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g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azure.microsoft.com/en-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dirty="0" err="1">
                <a:solidFill>
                  <a:schemeClr val="dk1"/>
                </a:solidFill>
                <a:latin typeface="Verdana"/>
                <a:ea typeface="Verdana"/>
                <a:cs typeface="Verdana"/>
                <a:sym typeface="Verdana"/>
              </a:rPr>
              <a:t>www.bioinformatics.ca</a:t>
            </a:r>
            <a:endParaRPr sz="2100" dirty="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dirty="0" err="1">
                <a:solidFill>
                  <a:schemeClr val="dk1"/>
                </a:solidFill>
                <a:latin typeface="Verdana"/>
                <a:ea typeface="Verdana"/>
                <a:cs typeface="Verdana"/>
                <a:sym typeface="Verdana"/>
              </a:rPr>
              <a:t>bioinformaticsdotca.github.io</a:t>
            </a:r>
            <a:endParaRPr sz="2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58957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2"/>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93879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907661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2">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a:t>
            </a:r>
            <a:r>
              <a:rPr lang="en-US" dirty="0" err="1"/>
              <a:t>seond</a:t>
            </a:r>
            <a:r>
              <a:rPr lang="en-US" dirty="0"/>
              <a:t>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2"/>
              </a:rPr>
              <a:t>https://rnabio.org/module-00-setup/0000/06/01/Intro_to_AWS/</a:t>
            </a:r>
            <a:endParaRPr lang="en-US" dirty="0"/>
          </a:p>
          <a:p>
            <a:pPr marL="0" indent="0" algn="ctr">
              <a:buNone/>
            </a:pPr>
            <a:endParaRPr lang="en-US" dirty="0">
              <a:hlinkClick r:id="rId3"/>
            </a:endParaRPr>
          </a:p>
          <a:p>
            <a:pPr marL="0" indent="0" algn="ctr">
              <a:buNone/>
            </a:pPr>
            <a:r>
              <a:rPr lang="en-US" dirty="0">
                <a:hlinkClick r:id="rId3"/>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3" name="Google Shape;131;p2">
            <a:extLst>
              <a:ext uri="{FF2B5EF4-FFF2-40B4-BE49-F238E27FC236}">
                <a16:creationId xmlns:a16="http://schemas.microsoft.com/office/drawing/2014/main" id="{60C28CFF-6FA1-B7B6-CDE9-166629C470D3}"/>
              </a:ext>
            </a:extLst>
          </p:cNvPr>
          <p:cNvPicPr preferRelativeResize="0"/>
          <p:nvPr/>
        </p:nvPicPr>
        <p:blipFill rotWithShape="1">
          <a:blip r:embed="rId3">
            <a:alphaModFix/>
          </a:blip>
          <a:srcRect/>
          <a:stretch/>
        </p:blipFill>
        <p:spPr>
          <a:xfrm>
            <a:off x="4095918" y="260648"/>
            <a:ext cx="4000165" cy="6003046"/>
          </a:xfrm>
          <a:prstGeom prst="rect">
            <a:avLst/>
          </a:prstGeom>
          <a:noFill/>
          <a:ln>
            <a:noFill/>
          </a:ln>
        </p:spPr>
      </p:pic>
    </p:spTree>
    <p:extLst>
      <p:ext uri="{BB962C8B-B14F-4D97-AF65-F5344CB8AC3E}">
        <p14:creationId xmlns:p14="http://schemas.microsoft.com/office/powerpoint/2010/main" val="115724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20.04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461665"/>
          </a:xfrm>
          <a:prstGeom prst="rect">
            <a:avLst/>
          </a:prstGeom>
        </p:spPr>
        <p:txBody>
          <a:bodyPr wrap="square">
            <a:spAutoFit/>
          </a:bodyPr>
          <a:lstStyle/>
          <a:p>
            <a:r>
              <a:rPr lang="en-US" dirty="0">
                <a:hlinkClick r:id="rId4"/>
              </a:rPr>
              <a:t>https://rnabio.org/module-00-setup/0000/07/01/Log_into_AWS/</a:t>
            </a:r>
            <a:r>
              <a:rPr lang="en-US" dirty="0"/>
              <a:t> </a:t>
            </a:r>
          </a:p>
        </p:txBody>
      </p:sp>
    </p:spTree>
    <p:extLst>
      <p:ext uri="{BB962C8B-B14F-4D97-AF65-F5344CB8AC3E}">
        <p14:creationId xmlns:p14="http://schemas.microsoft.com/office/powerpoint/2010/main" val="56438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52184"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167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B3CFFF-D903-78E5-44D6-2593AF3F87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531529"/>
            <a:ext cx="10624433"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0BAA8-9A65-4FF0-0454-0B6C309BF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710" y="1417638"/>
            <a:ext cx="9616579" cy="4378498"/>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9B93C73-6282-0B42-76D3-FDDF395852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6" y="1596768"/>
            <a:ext cx="8233054" cy="4724400"/>
          </a:xfr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KelsyCotto</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547F4-F950-DCE4-83D5-1A88CDE8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64" y="1417639"/>
            <a:ext cx="7354736" cy="4891675"/>
          </a:xfrm>
          <a:prstGeom prst="rect">
            <a:avLst/>
          </a:prstGeom>
        </p:spPr>
      </p:pic>
      <p:sp>
        <p:nvSpPr>
          <p:cNvPr id="2" name="Title 1"/>
          <p:cNvSpPr>
            <a:spLocks noGrp="1"/>
          </p:cNvSpPr>
          <p:nvPr>
            <p:ph type="title"/>
          </p:nvPr>
        </p:nvSpPr>
        <p:spPr/>
        <p:txBody>
          <a:bodyPr/>
          <a:lstStyle/>
          <a:p>
            <a:r>
              <a:rPr lang="en-US" dirty="0"/>
              <a:t>Choose an AMI – Find the CSHL SEQTEC 2022 AMI in the My AMIs</a:t>
            </a:r>
          </a:p>
        </p:txBody>
      </p:sp>
      <p:cxnSp>
        <p:nvCxnSpPr>
          <p:cNvPr id="7" name="Straight Arrow Connector 6"/>
          <p:cNvCxnSpPr/>
          <p:nvPr/>
        </p:nvCxnSpPr>
        <p:spPr>
          <a:xfrm flipH="1">
            <a:off x="4295800" y="47251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7032104" y="6021288"/>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8BFF3F66-38BD-B394-5207-EAD34ED1CDE7}"/>
              </a:ext>
            </a:extLst>
          </p:cNvPr>
          <p:cNvSpPr/>
          <p:nvPr/>
        </p:nvSpPr>
        <p:spPr>
          <a:xfrm>
            <a:off x="7464152" y="2420888"/>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50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4521261C-049D-7290-7B17-BBC32E0C6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239" y="1600200"/>
            <a:ext cx="11367521" cy="4724400"/>
          </a:xfrm>
        </p:spPr>
      </p:pic>
      <p:sp>
        <p:nvSpPr>
          <p:cNvPr id="2" name="Title 1"/>
          <p:cNvSpPr>
            <a:spLocks noGrp="1"/>
          </p:cNvSpPr>
          <p:nvPr>
            <p:ph type="title"/>
          </p:nvPr>
        </p:nvSpPr>
        <p:spPr/>
        <p:txBody>
          <a:bodyPr/>
          <a:lstStyle/>
          <a:p>
            <a:r>
              <a:rPr lang="en-US" dirty="0"/>
              <a:t>Choose “m5.2xlarge” instance type, then "Next: Configure Instance Details".</a:t>
            </a:r>
          </a:p>
        </p:txBody>
      </p:sp>
      <p:cxnSp>
        <p:nvCxnSpPr>
          <p:cNvPr id="5" name="Straight Arrow Connector 4"/>
          <p:cNvCxnSpPr/>
          <p:nvPr/>
        </p:nvCxnSpPr>
        <p:spPr>
          <a:xfrm flipH="1">
            <a:off x="5231904" y="580526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7968208" y="2708920"/>
            <a:ext cx="2160240" cy="53115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800" dirty="0">
                <a:solidFill>
                  <a:schemeClr val="bg1"/>
                </a:solidFill>
                <a:latin typeface="Calibri" charset="0"/>
                <a:cs typeface="Segoe UI" charset="0"/>
              </a:rPr>
              <a:t>Introduction to cloud computing</a:t>
            </a:r>
            <a:endParaRPr lang="en-US" b="1" dirty="0">
              <a:solidFill>
                <a:schemeClr val="bg1"/>
              </a:solidFill>
              <a:latin typeface="Calibri" charset="0"/>
              <a:cs typeface="Segoe UI" charset="0"/>
            </a:endParaRPr>
          </a:p>
        </p:txBody>
      </p:sp>
      <p:sp>
        <p:nvSpPr>
          <p:cNvPr id="8" name="Title 1">
            <a:extLst>
              <a:ext uri="{FF2B5EF4-FFF2-40B4-BE49-F238E27FC236}">
                <a16:creationId xmlns:a16="http://schemas.microsoft.com/office/drawing/2014/main" id="{62AC34E4-2325-9042-A443-7F44FB8C88BD}"/>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a:t>
            </a:r>
            <a:r>
              <a:rPr lang="en-US" sz="1800" dirty="0" err="1">
                <a:latin typeface="Calibri"/>
                <a:cs typeface="Calibri"/>
              </a:rPr>
              <a:t>Risch</a:t>
            </a:r>
            <a:r>
              <a:rPr lang="en-US" sz="1800" dirty="0">
                <a:latin typeface="Calibri"/>
                <a:cs typeface="Calibri"/>
              </a:rPr>
              <a:t>, Vida </a:t>
            </a:r>
            <a:r>
              <a:rPr lang="en-US" sz="1800" dirty="0" err="1">
                <a:latin typeface="Calibri"/>
                <a:cs typeface="Calibri"/>
              </a:rPr>
              <a:t>Talebian</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2024. </a:t>
            </a:r>
            <a:r>
              <a:rPr lang="en-US" sz="1600" dirty="0">
                <a:ln w="1270">
                  <a:solidFill>
                    <a:schemeClr val="tx1">
                      <a:alpha val="38000"/>
                    </a:schemeClr>
                  </a:solidFill>
                </a:ln>
                <a:latin typeface="Calibri"/>
                <a:cs typeface="Calibri"/>
              </a:rPr>
              <a:t>June 17-19, 2024</a:t>
            </a:r>
          </a:p>
        </p:txBody>
      </p:sp>
      <p:sp>
        <p:nvSpPr>
          <p:cNvPr id="11" name="Rectangle 10">
            <a:extLst>
              <a:ext uri="{FF2B5EF4-FFF2-40B4-BE49-F238E27FC236}">
                <a16:creationId xmlns:a16="http://schemas.microsoft.com/office/drawing/2014/main" id="{D18B7716-41AB-DD4E-A8D7-DCFF5A996012}"/>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2" name="Picture 11">
            <a:extLst>
              <a:ext uri="{FF2B5EF4-FFF2-40B4-BE49-F238E27FC236}">
                <a16:creationId xmlns:a16="http://schemas.microsoft.com/office/drawing/2014/main" id="{64A37B05-374C-B04F-A784-CEE9A635DF0D}"/>
              </a:ext>
            </a:extLst>
          </p:cNvPr>
          <p:cNvPicPr>
            <a:picLocks noChangeAspect="1"/>
          </p:cNvPicPr>
          <p:nvPr/>
        </p:nvPicPr>
        <p:blipFill>
          <a:blip r:embed="rId3"/>
          <a:stretch>
            <a:fillRect/>
          </a:stretch>
        </p:blipFill>
        <p:spPr>
          <a:xfrm>
            <a:off x="250777" y="2855119"/>
            <a:ext cx="3128830" cy="3128830"/>
          </a:xfrm>
          <a:prstGeom prst="rect">
            <a:avLst/>
          </a:prstGeom>
        </p:spPr>
      </p:pic>
      <p:pic>
        <p:nvPicPr>
          <p:cNvPr id="16" name="Picture 1" descr="RNA-Seq-alignment.png">
            <a:extLst>
              <a:ext uri="{FF2B5EF4-FFF2-40B4-BE49-F238E27FC236}">
                <a16:creationId xmlns:a16="http://schemas.microsoft.com/office/drawing/2014/main" id="{3493A018-CBBD-9341-81D5-26750027D4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1C750BD1-DBB4-9541-AA58-02C0EAAB5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479" y="3431272"/>
            <a:ext cx="5263149" cy="1631984"/>
          </a:xfrm>
          <a:prstGeom prst="rect">
            <a:avLst/>
          </a:prstGeom>
        </p:spPr>
      </p:pic>
    </p:spTree>
    <p:extLst>
      <p:ext uri="{BB962C8B-B14F-4D97-AF65-F5344CB8AC3E}">
        <p14:creationId xmlns:p14="http://schemas.microsoft.com/office/powerpoint/2010/main" val="33069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0CEADAD-9980-35E5-A9F8-2996D1FBBF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482" y="1600200"/>
            <a:ext cx="8531035" cy="4724400"/>
          </a:xfrm>
        </p:spPr>
      </p:pic>
      <p:sp>
        <p:nvSpPr>
          <p:cNvPr id="2" name="Title 1"/>
          <p:cNvSpPr>
            <a:spLocks noGrp="1"/>
          </p:cNvSpPr>
          <p:nvPr>
            <p:ph type="title"/>
          </p:nvPr>
        </p:nvSpPr>
        <p:spPr/>
        <p:txBody>
          <a:bodyPr/>
          <a:lstStyle/>
          <a:p>
            <a:r>
              <a:rPr lang="en-US" dirty="0"/>
              <a:t>Choose an existing key pair: ”cshl_2022_student"</a:t>
            </a:r>
          </a:p>
        </p:txBody>
      </p:sp>
      <p:cxnSp>
        <p:nvCxnSpPr>
          <p:cNvPr id="6" name="Straight Arrow Connector 5"/>
          <p:cNvCxnSpPr>
            <a:cxnSpLocks/>
          </p:cNvCxnSpPr>
          <p:nvPr/>
        </p:nvCxnSpPr>
        <p:spPr>
          <a:xfrm>
            <a:off x="1470442" y="580526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9AF9F386-0065-66E2-6D9F-348820D4B0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492" y="1600200"/>
            <a:ext cx="11779016" cy="4724400"/>
          </a:xfrm>
        </p:spPr>
      </p:pic>
      <p:sp>
        <p:nvSpPr>
          <p:cNvPr id="2" name="Title 1"/>
          <p:cNvSpPr>
            <a:spLocks noGrp="1"/>
          </p:cNvSpPr>
          <p:nvPr>
            <p:ph type="title"/>
          </p:nvPr>
        </p:nvSpPr>
        <p:spPr/>
        <p:txBody>
          <a:bodyPr/>
          <a:lstStyle/>
          <a:p>
            <a:r>
              <a:rPr lang="en-US" sz="2400" dirty="0"/>
              <a:t>Select an Existing Security Group, choose "SSH_HTTP". Then hit "Review and Launch". </a:t>
            </a:r>
          </a:p>
        </p:txBody>
      </p:sp>
      <p:cxnSp>
        <p:nvCxnSpPr>
          <p:cNvPr id="5" name="Straight Arrow Connector 4"/>
          <p:cNvCxnSpPr/>
          <p:nvPr/>
        </p:nvCxnSpPr>
        <p:spPr>
          <a:xfrm flipH="1">
            <a:off x="5663952" y="4869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3791744" y="58772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824192" y="3124882"/>
            <a:ext cx="1584176" cy="52014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9210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44028D-9898-3AF2-FE9D-7FDA44FC4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740" y="1470479"/>
            <a:ext cx="8736756" cy="4961878"/>
          </a:xfrm>
          <a:prstGeom prst="rect">
            <a:avLst/>
          </a:prstGeom>
        </p:spPr>
      </p:pic>
      <p:sp>
        <p:nvSpPr>
          <p:cNvPr id="2" name="Title 1"/>
          <p:cNvSpPr>
            <a:spLocks noGrp="1"/>
          </p:cNvSpPr>
          <p:nvPr>
            <p:ph type="title"/>
          </p:nvPr>
        </p:nvSpPr>
        <p:spPr/>
        <p:txBody>
          <a:bodyPr/>
          <a:lstStyle/>
          <a:p>
            <a:r>
              <a:rPr lang="en-US" sz="2400" dirty="0"/>
              <a:t>You should see 1 32 GiB root volume and 1 250 GiB EBS volume as the two storage volumes.</a:t>
            </a:r>
          </a:p>
        </p:txBody>
      </p:sp>
      <p:sp>
        <p:nvSpPr>
          <p:cNvPr id="5" name="Rectangle 4"/>
          <p:cNvSpPr/>
          <p:nvPr/>
        </p:nvSpPr>
        <p:spPr>
          <a:xfrm>
            <a:off x="2135560" y="2348880"/>
            <a:ext cx="8232700"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791B359-6C90-4DEA-B2DC-FE79657C0B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985" y="1556792"/>
            <a:ext cx="7092030" cy="4724400"/>
          </a:xfr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79976"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099F45-4CE0-63EB-9021-2899E924620E}"/>
              </a:ext>
            </a:extLst>
          </p:cNvPr>
          <p:cNvPicPr>
            <a:picLocks noChangeAspect="1"/>
          </p:cNvPicPr>
          <p:nvPr/>
        </p:nvPicPr>
        <p:blipFill rotWithShape="1">
          <a:blip r:embed="rId2">
            <a:extLst>
              <a:ext uri="{28A0092B-C50C-407E-A947-70E740481C1C}">
                <a14:useLocalDpi xmlns:a14="http://schemas.microsoft.com/office/drawing/2010/main" val="0"/>
              </a:ext>
            </a:extLst>
          </a:blip>
          <a:srcRect r="7397" b="2390"/>
          <a:stretch/>
        </p:blipFill>
        <p:spPr>
          <a:xfrm>
            <a:off x="4608433" y="1143000"/>
            <a:ext cx="2855719" cy="5310332"/>
          </a:xfrm>
          <a:prstGeom prst="rect">
            <a:avLst/>
          </a:prstGeom>
        </p:spPr>
      </p:pic>
      <p:sp>
        <p:nvSpPr>
          <p:cNvPr id="2" name="Title 1"/>
          <p:cNvSpPr>
            <a:spLocks noGrp="1"/>
          </p:cNvSpPr>
          <p:nvPr>
            <p:ph type="title"/>
          </p:nvPr>
        </p:nvSpPr>
        <p:spPr/>
        <p:txBody>
          <a:bodyPr/>
          <a:lstStyle/>
          <a:p>
            <a:r>
              <a:rPr lang="en-US" dirty="0"/>
              <a:t>Review the details of your instance and hit Launch</a:t>
            </a:r>
          </a:p>
        </p:txBody>
      </p:sp>
      <p:sp>
        <p:nvSpPr>
          <p:cNvPr id="7" name="Rectangle 6"/>
          <p:cNvSpPr/>
          <p:nvPr/>
        </p:nvSpPr>
        <p:spPr>
          <a:xfrm>
            <a:off x="6068490" y="594928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27848" y="1700808"/>
            <a:ext cx="2664296" cy="266429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3"/>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581049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154371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196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1571264" cy="830997"/>
          </a:xfrm>
          <a:prstGeom prst="rect">
            <a:avLst/>
          </a:prstGeom>
          <a:noFill/>
        </p:spPr>
        <p:txBody>
          <a:bodyPr wrap="none" rtlCol="0">
            <a:spAutoFit/>
          </a:bodyPr>
          <a:lstStyle/>
          <a:p>
            <a:r>
              <a:rPr lang="en-US" dirty="0" err="1"/>
              <a:t>mkdir</a:t>
            </a:r>
            <a:r>
              <a:rPr lang="en-US" dirty="0"/>
              <a:t> </a:t>
            </a:r>
            <a:r>
              <a:rPr lang="en-US" dirty="0" err="1"/>
              <a:t>cshl</a:t>
            </a:r>
            <a:endParaRPr lang="en-US" dirty="0"/>
          </a:p>
          <a:p>
            <a:r>
              <a:rPr lang="en-US" dirty="0"/>
              <a:t>cd </a:t>
            </a:r>
            <a:r>
              <a:rPr lang="en-US" dirty="0" err="1"/>
              <a:t>cshl</a:t>
            </a:r>
            <a:endParaRPr lang="en-US" dirty="0"/>
          </a:p>
        </p:txBody>
      </p:sp>
    </p:spTree>
    <p:extLst>
      <p:ext uri="{BB962C8B-B14F-4D97-AF65-F5344CB8AC3E}">
        <p14:creationId xmlns:p14="http://schemas.microsoft.com/office/powerpoint/2010/main" val="958842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lstStyle/>
          <a:p>
            <a:r>
              <a:rPr lang="en-US" dirty="0"/>
              <a:t>NOTE for Mac users.  You will need to use a “.</a:t>
            </a:r>
            <a:r>
              <a:rPr lang="en-US" dirty="0" err="1"/>
              <a:t>pem</a:t>
            </a:r>
            <a:r>
              <a:rPr lang="en-US" dirty="0"/>
              <a:t>” file</a:t>
            </a:r>
          </a:p>
          <a:p>
            <a:r>
              <a:rPr lang="en-US" b="1" dirty="0"/>
              <a:t>NOTE for Windows Users</a:t>
            </a:r>
            <a:r>
              <a:rPr lang="en-US" dirty="0"/>
              <a:t>.  You will need to use a “.</a:t>
            </a:r>
            <a:r>
              <a:rPr lang="en-US" dirty="0" err="1"/>
              <a:t>ppk</a:t>
            </a:r>
            <a:r>
              <a:rPr lang="en-US" dirty="0"/>
              <a:t>” file instead. </a:t>
            </a:r>
          </a:p>
          <a:p>
            <a:pPr lvl="1"/>
            <a:r>
              <a:rPr lang="en-US" dirty="0"/>
              <a:t>This is created from the “.</a:t>
            </a:r>
            <a:r>
              <a:rPr lang="en-US" dirty="0" err="1"/>
              <a:t>pem</a:t>
            </a:r>
            <a:r>
              <a:rPr lang="en-US" dirty="0"/>
              <a:t>” file.</a:t>
            </a:r>
          </a:p>
          <a:p>
            <a:pPr lvl="1"/>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10902344" cy="461665"/>
          </a:xfrm>
          <a:prstGeom prst="rect">
            <a:avLst/>
          </a:prstGeom>
          <a:noFill/>
        </p:spPr>
        <p:txBody>
          <a:bodyPr wrap="none" rtlCol="0">
            <a:spAutoFit/>
          </a:bodyPr>
          <a:lstStyle/>
          <a:p>
            <a:r>
              <a:rPr lang="en-US" b="1" dirty="0"/>
              <a:t>Save the </a:t>
            </a:r>
            <a:r>
              <a:rPr lang="en-US" b="1" dirty="0" err="1"/>
              <a:t>pem</a:t>
            </a:r>
            <a:r>
              <a:rPr lang="en-US" b="1" dirty="0"/>
              <a:t>/</a:t>
            </a:r>
            <a:r>
              <a:rPr lang="en-US" b="1" dirty="0" err="1"/>
              <a:t>ppk</a:t>
            </a:r>
            <a:r>
              <a:rPr lang="en-US" b="1" dirty="0"/>
              <a:t> file you received via email/slack to your new </a:t>
            </a:r>
            <a:r>
              <a:rPr lang="en-US" b="1" dirty="0" err="1"/>
              <a:t>cshl</a:t>
            </a:r>
            <a:r>
              <a:rPr lang="en-US" b="1" dirty="0"/>
              <a:t> folder</a:t>
            </a:r>
          </a:p>
        </p:txBody>
      </p:sp>
    </p:spTree>
    <p:extLst>
      <p:ext uri="{BB962C8B-B14F-4D97-AF65-F5344CB8AC3E}">
        <p14:creationId xmlns:p14="http://schemas.microsoft.com/office/powerpoint/2010/main" val="2142937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951723" cy="461665"/>
          </a:xfrm>
          <a:prstGeom prst="rect">
            <a:avLst/>
          </a:prstGeom>
          <a:noFill/>
        </p:spPr>
        <p:txBody>
          <a:bodyPr wrap="none" rtlCol="0">
            <a:spAutoFit/>
          </a:bodyPr>
          <a:lstStyle/>
          <a:p>
            <a:r>
              <a:rPr lang="en-US" dirty="0"/>
              <a:t>cat cshl_2021_student.pem</a:t>
            </a:r>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cshl_2022_student.pem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t>cd ~/</a:t>
            </a:r>
            <a:r>
              <a:rPr lang="en-CA" dirty="0" err="1"/>
              <a:t>cshl</a:t>
            </a:r>
            <a:endParaRPr lang="en-CA" dirty="0"/>
          </a:p>
          <a:p>
            <a:pPr>
              <a:buClrTx/>
              <a:buFontTx/>
              <a:buNone/>
              <a:defRPr/>
            </a:pPr>
            <a:r>
              <a:rPr lang="en-CA" dirty="0" err="1"/>
              <a:t>chmod</a:t>
            </a:r>
            <a:r>
              <a:rPr lang="en-CA" dirty="0"/>
              <a:t> 400 cshl_2022_student.pem</a:t>
            </a:r>
          </a:p>
          <a:p>
            <a:pPr>
              <a:buClrTx/>
              <a:buFontTx/>
              <a:buNone/>
              <a:defRPr/>
            </a:pPr>
            <a:r>
              <a:rPr lang="en-CA" dirty="0" err="1"/>
              <a:t>ssh</a:t>
            </a:r>
            <a:r>
              <a:rPr lang="en-CA" dirty="0"/>
              <a:t> -</a:t>
            </a:r>
            <a:r>
              <a:rPr lang="en-CA" dirty="0" err="1"/>
              <a:t>i</a:t>
            </a:r>
            <a:r>
              <a:rPr lang="en-CA" dirty="0"/>
              <a:t> cshl_2022_student.pem ubuntu@[YOUR PUBLIC IP]</a:t>
            </a:r>
          </a:p>
        </p:txBody>
      </p:sp>
    </p:spTree>
    <p:extLst>
      <p:ext uri="{BB962C8B-B14F-4D97-AF65-F5344CB8AC3E}">
        <p14:creationId xmlns:p14="http://schemas.microsoft.com/office/powerpoint/2010/main" val="1837446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5" name="Picture 4">
            <a:extLst>
              <a:ext uri="{FF2B5EF4-FFF2-40B4-BE49-F238E27FC236}">
                <a16:creationId xmlns:a16="http://schemas.microsoft.com/office/drawing/2014/main" id="{9D055D4F-DA5B-58BC-05F4-39B25ABBAB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320800"/>
            <a:ext cx="6959600" cy="4216400"/>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xfrm>
            <a:off x="2152650" y="1131097"/>
            <a:ext cx="7886700" cy="2589835"/>
          </a:xfrm>
          <a:prstGeom prst="rect">
            <a:avLst/>
          </a:prstGeom>
          <a:noFill/>
          <a:ln>
            <a:noFill/>
          </a:ln>
        </p:spPr>
        <p:txBody>
          <a:bodyPr spcFirstLastPara="1" wrap="square" lIns="91425" tIns="45700" rIns="91425" bIns="45700" anchor="ctr" anchorCtr="0">
            <a:normAutofit/>
          </a:bodyPr>
          <a:lstStyle/>
          <a:p>
            <a:pPr algn="ctr">
              <a:buSzPts val="3300"/>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10A534EE-3BDC-0D2E-0444-33ADD91A9995}"/>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4" name="Google Shape;160;g24c7d206a1c_1_72">
            <a:extLst>
              <a:ext uri="{FF2B5EF4-FFF2-40B4-BE49-F238E27FC236}">
                <a16:creationId xmlns:a16="http://schemas.microsoft.com/office/drawing/2014/main" id="{AEA68E37-3B26-40D1-44E4-3F7B836DF616}"/>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5" name="Google Shape;161;g24c7d206a1c_1_72">
            <a:extLst>
              <a:ext uri="{FF2B5EF4-FFF2-40B4-BE49-F238E27FC236}">
                <a16:creationId xmlns:a16="http://schemas.microsoft.com/office/drawing/2014/main" id="{95C23A59-E6B3-3582-4DE6-450E9D36B923}"/>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6" name="Google Shape;162;g24c7d206a1c_1_72">
            <a:extLst>
              <a:ext uri="{FF2B5EF4-FFF2-40B4-BE49-F238E27FC236}">
                <a16:creationId xmlns:a16="http://schemas.microsoft.com/office/drawing/2014/main" id="{35B88746-F174-D547-391C-AF561CEB64B4}"/>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7" name="Google Shape;163;g24c7d206a1c_1_72" descr="A picture containing graphical user interface&#10;&#10;Description automatically generated">
            <a:extLst>
              <a:ext uri="{FF2B5EF4-FFF2-40B4-BE49-F238E27FC236}">
                <a16:creationId xmlns:a16="http://schemas.microsoft.com/office/drawing/2014/main" id="{685C8A8D-08CB-A009-C005-F23E10091679}"/>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8" name="Google Shape;164;g24c7d206a1c_1_72">
            <a:extLst>
              <a:ext uri="{FF2B5EF4-FFF2-40B4-BE49-F238E27FC236}">
                <a16:creationId xmlns:a16="http://schemas.microsoft.com/office/drawing/2014/main" id="{19EB976F-3CC2-B9D4-11F4-7736B08CF901}"/>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1050672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2"/>
              </a:rPr>
              <a:t>https://aws.amazon.com/</a:t>
            </a:r>
            <a:r>
              <a:rPr lang="en-US" dirty="0"/>
              <a:t> </a:t>
            </a:r>
          </a:p>
          <a:p>
            <a:r>
              <a:rPr lang="en-US" dirty="0"/>
              <a:t>Google cloud</a:t>
            </a:r>
          </a:p>
          <a:p>
            <a:pPr lvl="1"/>
            <a:r>
              <a:rPr lang="en-US" dirty="0">
                <a:hlinkClick r:id="rId3"/>
              </a:rPr>
              <a:t>https://cloud.google.com/</a:t>
            </a:r>
            <a:endParaRPr lang="en-US" dirty="0"/>
          </a:p>
          <a:p>
            <a:r>
              <a:rPr lang="en-US" dirty="0"/>
              <a:t>Microsoft Azure</a:t>
            </a:r>
          </a:p>
          <a:p>
            <a:pPr lvl="1"/>
            <a:r>
              <a:rPr lang="en-US" dirty="0">
                <a:hlinkClick r:id="rId4"/>
              </a:rPr>
              <a:t>https://azure.microsoft.com/en-us/</a:t>
            </a:r>
            <a:endParaRPr lang="en-US" dirty="0"/>
          </a:p>
          <a:p>
            <a:r>
              <a:rPr lang="en-US" dirty="0"/>
              <a:t>More</a:t>
            </a:r>
            <a:r>
              <a:rPr lang="is-IS" dirty="0"/>
              <a:t>…</a:t>
            </a:r>
            <a:endParaRPr lang="en-US" dirty="0"/>
          </a:p>
        </p:txBody>
      </p:sp>
    </p:spTree>
    <p:extLst>
      <p:ext uri="{BB962C8B-B14F-4D97-AF65-F5344CB8AC3E}">
        <p14:creationId xmlns:p14="http://schemas.microsoft.com/office/powerpoint/2010/main" val="277585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555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12103</TotalTime>
  <Words>2680</Words>
  <Application>Microsoft Macintosh PowerPoint</Application>
  <PresentationFormat>Widescreen</PresentationFormat>
  <Paragraphs>262</Paragraphs>
  <Slides>57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Arial</vt:lpstr>
      <vt:lpstr>Calibri</vt:lpstr>
      <vt:lpstr>Consolas</vt:lpstr>
      <vt:lpstr>Segoe UI</vt:lpstr>
      <vt:lpstr>Verdana</vt:lpstr>
      <vt:lpstr>ヒラギノ角ゴ ProN W3</vt:lpstr>
      <vt:lpstr>Office Theme</vt:lpstr>
      <vt:lpstr>PowerPoint Presentation</vt:lpstr>
      <vt:lpstr>PowerPoint Presentation</vt:lpstr>
      <vt:lpstr>PowerPoint Presentation</vt:lpstr>
      <vt:lpstr>Learning Objectives</vt:lpstr>
      <vt:lpstr>PowerPoint Presentation</vt:lpstr>
      <vt:lpstr>About DNA and computers</vt:lpstr>
      <vt:lpstr>What is the general biomedical scientist to do?</vt:lpstr>
      <vt:lpstr>Cloud computing providers</vt:lpstr>
      <vt:lpstr>Amazon Web Services (AWS)</vt:lpstr>
      <vt:lpstr>Some of the challenges of cloud computing:</vt:lpstr>
      <vt:lpstr>Some of the advantages of cloud computing:</vt:lpstr>
      <vt:lpstr>Key AWS concepts and terminology</vt:lpstr>
      <vt:lpstr>Key AWS concepts and terminology</vt:lpstr>
      <vt:lpstr>What is difference between the 'Start', 'Stop', 'Reboot', and 'Terminate' (Instance States)?</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KelsyCotto)</vt:lpstr>
      <vt:lpstr>Choose an AMI – Find the CSHL SEQTEC 2022 AMI in the My AMIs</vt:lpstr>
      <vt:lpstr>Choose “m5.2xlarge” instance type, then "Next: Configure Instance Details".</vt:lpstr>
      <vt:lpstr>Choose an existing key pair: ”cshl_2022_student"</vt:lpstr>
      <vt:lpstr>Select an Existing Security Group, choose "SSH_HTTP". Then hit "Review and Launch". </vt:lpstr>
      <vt:lpstr>You should see 1 32 GiB root volume and 1 250 GiB EBS volume as the two storage volumes.</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We are on a Coffee Break &amp; Networking Session</vt:lpstr>
      <vt:lpstr>Key AWS concepts and terminology</vt:lpstr>
      <vt:lpstr>What is a Region?</vt:lpstr>
      <vt:lpstr>What is a Region?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767</cp:revision>
  <cp:lastPrinted>2018-11-09T14:29:24Z</cp:lastPrinted>
  <dcterms:created xsi:type="dcterms:W3CDTF">2011-11-14T19:50:16Z</dcterms:created>
  <dcterms:modified xsi:type="dcterms:W3CDTF">2024-06-16T21:36:48Z</dcterms:modified>
</cp:coreProperties>
</file>